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xml" ContentType="application/xml"/>
  <Default Extension="bin" ContentType="application/vnd.openxmlformats-officedocument.oleObject"/>
  <Default Extension="mp4" ContentType="video/mp4"/>
  <Default Extension="vml" ContentType="application/vnd.openxmlformats-officedocument.vmlDrawing"/>
  <Default Extension="png" ContentType="image/png"/>
  <Default Extension="mpg" ContentType="video/mpeg"/>
  <Default Extension="wmf" ContentType="image/x-wmf"/>
  <Default Extension="gif" ContentType="image/gif"/>
  <Default Extension="rels" ContentType="application/vnd.openxmlformats-package.relationships+xml"/>
  <Default Extension="mov" ContentType="video/quicktim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4" r:id="rId3"/>
    <p:sldId id="256" r:id="rId4"/>
    <p:sldId id="260" r:id="rId5"/>
    <p:sldId id="275" r:id="rId6"/>
    <p:sldId id="266" r:id="rId7"/>
    <p:sldId id="276" r:id="rId8"/>
    <p:sldId id="277" r:id="rId9"/>
    <p:sldId id="278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94710"/>
  </p:normalViewPr>
  <p:slideViewPr>
    <p:cSldViewPr snapToGrid="0">
      <p:cViewPr>
        <p:scale>
          <a:sx n="99" d="100"/>
          <a:sy n="99" d="100"/>
        </p:scale>
        <p:origin x="112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6" Type="http://schemas.openxmlformats.org/officeDocument/2006/relationships/image" Target="../media/image25.wmf"/><Relationship Id="rId7" Type="http://schemas.openxmlformats.org/officeDocument/2006/relationships/image" Target="../media/image26.wmf"/><Relationship Id="rId8" Type="http://schemas.openxmlformats.org/officeDocument/2006/relationships/image" Target="../media/image27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8" Type="http://schemas.openxmlformats.org/officeDocument/2006/relationships/image" Target="../media/image35.wmf"/><Relationship Id="rId9" Type="http://schemas.openxmlformats.org/officeDocument/2006/relationships/image" Target="../media/image36.wmf"/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1" Type="http://schemas.openxmlformats.org/officeDocument/2006/relationships/image" Target="../media/image44.wmf"/><Relationship Id="rId2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6" Type="http://schemas.openxmlformats.org/officeDocument/2006/relationships/image" Target="../media/image53.wmf"/><Relationship Id="rId7" Type="http://schemas.openxmlformats.org/officeDocument/2006/relationships/image" Target="../media/image54.wmf"/><Relationship Id="rId8" Type="http://schemas.openxmlformats.org/officeDocument/2006/relationships/image" Target="../media/image55.wmf"/><Relationship Id="rId9" Type="http://schemas.openxmlformats.org/officeDocument/2006/relationships/image" Target="../media/image56.wmf"/><Relationship Id="rId10" Type="http://schemas.openxmlformats.org/officeDocument/2006/relationships/image" Target="../media/image57.wmf"/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image" Target="../media/image60.wmf"/><Relationship Id="rId5" Type="http://schemas.openxmlformats.org/officeDocument/2006/relationships/image" Target="../media/image61.wmf"/><Relationship Id="rId6" Type="http://schemas.openxmlformats.org/officeDocument/2006/relationships/image" Target="../media/image62.wmf"/><Relationship Id="rId1" Type="http://schemas.openxmlformats.org/officeDocument/2006/relationships/image" Target="../media/image21.wmf"/><Relationship Id="rId2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27CD1-5F82-4FA3-9459-92F4D6F0F33D}" type="datetimeFigureOut">
              <a:rPr lang="en-GB" smtClean="0"/>
              <a:pPr/>
              <a:t>06/11/2017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3B2FE-196E-4CAF-AFE3-128B3F0A3C5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225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C0C95-BA21-4646-9E4F-6DF6E965CDD9}" type="datetimeFigureOut">
              <a:rPr lang="en-GB" smtClean="0"/>
              <a:pPr/>
              <a:t>06/11/2017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2D3E4-587C-4DD3-B972-C66FCEB55C1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1304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426A-6562-554C-AE6E-29F900D12BB6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9C0E-8430-4A4A-B5F8-6DD4991A77CF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4603-C64E-554A-96B8-9D53D0FAD7C1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C0EA-419A-6544-9530-CAC30BF45137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1DC4-F25A-634E-8BBE-814574562D04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9D14D-DE66-8D4F-A4FE-7B324C5C8102}" type="datetime1">
              <a:rPr lang="en-GB" smtClean="0"/>
              <a:t>06/11/2017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95B0-DDF0-FF43-AC1B-926C766ACF93}" type="datetime1">
              <a:rPr lang="en-GB" smtClean="0"/>
              <a:t>06/11/2017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5B37-0DE1-4248-9107-3FEAD4F8DB16}" type="datetime1">
              <a:rPr lang="en-GB" smtClean="0"/>
              <a:t>06/11/2017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606D-46D5-8A4E-B8CA-24AC4373E0FF}" type="datetime1">
              <a:rPr lang="en-GB" smtClean="0"/>
              <a:t>06/11/2017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B70A-7950-C74F-B71D-EB9B4A1E659D}" type="datetime1">
              <a:rPr lang="en-GB" smtClean="0"/>
              <a:t>06/11/2017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073E-A9ED-0F47-9C4F-32B9E33F60B0}" type="datetime1">
              <a:rPr lang="en-GB" smtClean="0"/>
              <a:t>06/11/2017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D659C-912C-9D4C-BD89-CB0323BD8050}" type="datetime1">
              <a:rPr lang="en-GB" smtClean="0"/>
              <a:t>06/11/2017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g"/><Relationship Id="rId4" Type="http://schemas.openxmlformats.org/officeDocument/2006/relationships/video" Target="../media/media10.mpg"/><Relationship Id="rId5" Type="http://schemas.microsoft.com/office/2007/relationships/media" Target="../media/media11.mpg"/><Relationship Id="rId6" Type="http://schemas.openxmlformats.org/officeDocument/2006/relationships/video" Target="../media/media11.mpg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microsoft.com/office/2007/relationships/media" Target="../media/media9.mpg"/><Relationship Id="rId2" Type="http://schemas.openxmlformats.org/officeDocument/2006/relationships/video" Target="../media/media9.mp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25.w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26.w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20" Type="http://schemas.openxmlformats.org/officeDocument/2006/relationships/image" Target="../media/image36.wmf"/><Relationship Id="rId10" Type="http://schemas.openxmlformats.org/officeDocument/2006/relationships/image" Target="../media/image31.wmf"/><Relationship Id="rId11" Type="http://schemas.openxmlformats.org/officeDocument/2006/relationships/oleObject" Target="../embeddings/oleObject16.bin"/><Relationship Id="rId12" Type="http://schemas.openxmlformats.org/officeDocument/2006/relationships/image" Target="../media/image32.w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33.wmf"/><Relationship Id="rId15" Type="http://schemas.openxmlformats.org/officeDocument/2006/relationships/oleObject" Target="../embeddings/oleObject18.bin"/><Relationship Id="rId16" Type="http://schemas.openxmlformats.org/officeDocument/2006/relationships/image" Target="../media/image34.wmf"/><Relationship Id="rId17" Type="http://schemas.openxmlformats.org/officeDocument/2006/relationships/oleObject" Target="../embeddings/oleObject19.bin"/><Relationship Id="rId18" Type="http://schemas.openxmlformats.org/officeDocument/2006/relationships/image" Target="../media/image35.wmf"/><Relationship Id="rId19" Type="http://schemas.openxmlformats.org/officeDocument/2006/relationships/oleObject" Target="../embeddings/oleObject20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9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41.wmf"/><Relationship Id="rId13" Type="http://schemas.openxmlformats.org/officeDocument/2006/relationships/oleObject" Target="../embeddings/oleObject26.bin"/><Relationship Id="rId14" Type="http://schemas.openxmlformats.org/officeDocument/2006/relationships/image" Target="../media/image42.wmf"/><Relationship Id="rId15" Type="http://schemas.openxmlformats.org/officeDocument/2006/relationships/oleObject" Target="../embeddings/oleObject27.bin"/><Relationship Id="rId16" Type="http://schemas.openxmlformats.org/officeDocument/2006/relationships/image" Target="../media/image43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wmf"/><Relationship Id="rId12" Type="http://schemas.openxmlformats.org/officeDocument/2006/relationships/image" Target="../media/image43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44.w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45.w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46.wmf"/><Relationship Id="rId9" Type="http://schemas.openxmlformats.org/officeDocument/2006/relationships/oleObject" Target="../embeddings/oleObject31.bin"/><Relationship Id="rId10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20" Type="http://schemas.openxmlformats.org/officeDocument/2006/relationships/image" Target="../media/image56.wmf"/><Relationship Id="rId21" Type="http://schemas.openxmlformats.org/officeDocument/2006/relationships/oleObject" Target="../embeddings/oleObject42.bin"/><Relationship Id="rId22" Type="http://schemas.openxmlformats.org/officeDocument/2006/relationships/image" Target="../media/image57.wmf"/><Relationship Id="rId10" Type="http://schemas.openxmlformats.org/officeDocument/2006/relationships/image" Target="../media/image51.wmf"/><Relationship Id="rId11" Type="http://schemas.openxmlformats.org/officeDocument/2006/relationships/oleObject" Target="../embeddings/oleObject37.bin"/><Relationship Id="rId12" Type="http://schemas.openxmlformats.org/officeDocument/2006/relationships/image" Target="../media/image52.w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53.wmf"/><Relationship Id="rId15" Type="http://schemas.openxmlformats.org/officeDocument/2006/relationships/oleObject" Target="../embeddings/oleObject39.bin"/><Relationship Id="rId16" Type="http://schemas.openxmlformats.org/officeDocument/2006/relationships/image" Target="../media/image54.wmf"/><Relationship Id="rId17" Type="http://schemas.openxmlformats.org/officeDocument/2006/relationships/oleObject" Target="../embeddings/oleObject40.bin"/><Relationship Id="rId18" Type="http://schemas.openxmlformats.org/officeDocument/2006/relationships/image" Target="../media/image55.wmf"/><Relationship Id="rId19" Type="http://schemas.openxmlformats.org/officeDocument/2006/relationships/oleObject" Target="../embeddings/oleObject41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9.w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50.w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7.bin"/><Relationship Id="rId12" Type="http://schemas.openxmlformats.org/officeDocument/2006/relationships/image" Target="../media/image61.wmf"/><Relationship Id="rId13" Type="http://schemas.openxmlformats.org/officeDocument/2006/relationships/oleObject" Target="../embeddings/oleObject48.bin"/><Relationship Id="rId14" Type="http://schemas.openxmlformats.org/officeDocument/2006/relationships/image" Target="../media/image6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58.w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59.w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6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61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3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oleObject" Target="../embeddings/oleObject1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mpg"/><Relationship Id="rId4" Type="http://schemas.openxmlformats.org/officeDocument/2006/relationships/video" Target="../media/media6.mpg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5.mpg"/><Relationship Id="rId2" Type="http://schemas.openxmlformats.org/officeDocument/2006/relationships/video" Target="../media/media5.m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1" Type="http://schemas.microsoft.com/office/2007/relationships/media" Target="../media/media7.mpg"/><Relationship Id="rId2" Type="http://schemas.openxmlformats.org/officeDocument/2006/relationships/video" Target="../media/media7.m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bg1">
                    <a:lumMod val="75000"/>
                  </a:schemeClr>
                </a:solidFill>
              </a:rPr>
              <a:t>COMS30121</a:t>
            </a:r>
            <a:br>
              <a:rPr lang="en-GB" sz="36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sz="3600" dirty="0" smtClean="0">
                <a:solidFill>
                  <a:schemeClr val="bg1">
                    <a:lumMod val="75000"/>
                  </a:schemeClr>
                </a:solidFill>
              </a:rPr>
              <a:t>Image Processing and Computer Vision </a:t>
            </a:r>
            <a:endParaRPr lang="en-GB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Lecture 7 : Motion I - Modelling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are going to look at …..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GB" sz="2800" dirty="0" smtClean="0"/>
              <a:t>Understanding 2-D motion fields</a:t>
            </a:r>
          </a:p>
          <a:p>
            <a:pPr>
              <a:spcBef>
                <a:spcPts val="2400"/>
              </a:spcBef>
            </a:pPr>
            <a:r>
              <a:rPr lang="en-GB" sz="2800" dirty="0" smtClean="0"/>
              <a:t>The optical flow equation (OFE)</a:t>
            </a:r>
          </a:p>
          <a:p>
            <a:pPr>
              <a:spcBef>
                <a:spcPts val="2400"/>
              </a:spcBef>
            </a:pPr>
            <a:r>
              <a:rPr lang="en-GB" sz="2800" dirty="0" smtClean="0"/>
              <a:t>Motion estimation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Lucas and </a:t>
            </a:r>
            <a:r>
              <a:rPr lang="en-GB" dirty="0" err="1" smtClean="0"/>
              <a:t>Kanade</a:t>
            </a:r>
            <a:r>
              <a:rPr lang="en-GB" dirty="0" smtClean="0"/>
              <a:t> method</a:t>
            </a:r>
          </a:p>
          <a:p>
            <a:pPr>
              <a:spcBef>
                <a:spcPts val="2400"/>
              </a:spcBef>
            </a:pPr>
            <a:r>
              <a:rPr lang="en-GB" sz="2800" dirty="0" smtClean="0"/>
              <a:t>Motion segmentation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dancemv-flo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7855" y="2360668"/>
            <a:ext cx="2438400" cy="1828800"/>
          </a:xfrm>
          <a:prstGeom prst="rect">
            <a:avLst/>
          </a:prstGeom>
        </p:spPr>
      </p:pic>
      <p:pic>
        <p:nvPicPr>
          <p:cNvPr id="9" name="flower-orig2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18000" y="4717257"/>
            <a:ext cx="2235200" cy="1524000"/>
          </a:xfrm>
          <a:prstGeom prst="rect">
            <a:avLst/>
          </a:prstGeom>
        </p:spPr>
      </p:pic>
      <p:pic>
        <p:nvPicPr>
          <p:cNvPr id="10" name="segment2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71086" y="4724105"/>
            <a:ext cx="22352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Perspective Pin Hole Camera Model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18250"/>
            <a:ext cx="2895600" cy="365125"/>
          </a:xfrm>
        </p:spPr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19400" y="1638300"/>
            <a:ext cx="0" cy="1676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52600" y="2247900"/>
            <a:ext cx="2514600" cy="18288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0" y="4229100"/>
            <a:ext cx="1981200" cy="9906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491345" y="2953492"/>
            <a:ext cx="1864426" cy="2875808"/>
          </a:xfrm>
          <a:custGeom>
            <a:avLst/>
            <a:gdLst>
              <a:gd name="connsiteX0" fmla="*/ 0 w 1864426"/>
              <a:gd name="connsiteY0" fmla="*/ 1377538 h 2755076"/>
              <a:gd name="connsiteX1" fmla="*/ 1864426 w 1864426"/>
              <a:gd name="connsiteY1" fmla="*/ 0 h 2755076"/>
              <a:gd name="connsiteX2" fmla="*/ 1864426 w 1864426"/>
              <a:gd name="connsiteY2" fmla="*/ 1246909 h 2755076"/>
              <a:gd name="connsiteX3" fmla="*/ 118754 w 1864426"/>
              <a:gd name="connsiteY3" fmla="*/ 2755076 h 2755076"/>
              <a:gd name="connsiteX4" fmla="*/ 0 w 1864426"/>
              <a:gd name="connsiteY4" fmla="*/ 1377538 h 2755076"/>
              <a:gd name="connsiteX0" fmla="*/ 0 w 1864426"/>
              <a:gd name="connsiteY0" fmla="*/ 1377538 h 2875808"/>
              <a:gd name="connsiteX1" fmla="*/ 1864426 w 1864426"/>
              <a:gd name="connsiteY1" fmla="*/ 0 h 2875808"/>
              <a:gd name="connsiteX2" fmla="*/ 1864426 w 1864426"/>
              <a:gd name="connsiteY2" fmla="*/ 1246909 h 2875808"/>
              <a:gd name="connsiteX3" fmla="*/ 13855 w 1864426"/>
              <a:gd name="connsiteY3" fmla="*/ 2875808 h 2875808"/>
              <a:gd name="connsiteX4" fmla="*/ 0 w 1864426"/>
              <a:gd name="connsiteY4" fmla="*/ 1377538 h 287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426" h="2875808">
                <a:moveTo>
                  <a:pt x="0" y="1377538"/>
                </a:moveTo>
                <a:lnTo>
                  <a:pt x="1864426" y="0"/>
                </a:lnTo>
                <a:lnTo>
                  <a:pt x="1864426" y="1246909"/>
                </a:lnTo>
                <a:lnTo>
                  <a:pt x="13855" y="2875808"/>
                </a:lnTo>
                <a:lnTo>
                  <a:pt x="0" y="1377538"/>
                </a:lnTo>
                <a:close/>
              </a:path>
            </a:pathLst>
          </a:cu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2819400" y="3314700"/>
            <a:ext cx="121920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819400" y="3314700"/>
            <a:ext cx="4267200" cy="533400"/>
            <a:chOff x="2819400" y="3314700"/>
            <a:chExt cx="4267200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19400" y="3314700"/>
              <a:ext cx="17526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05400" y="3619500"/>
              <a:ext cx="19812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79884" y="3248167"/>
            <a:ext cx="1857811" cy="642020"/>
            <a:chOff x="6979884" y="3248167"/>
            <a:chExt cx="1857811" cy="642020"/>
          </a:xfrm>
        </p:grpSpPr>
        <p:sp>
          <p:nvSpPr>
            <p:cNvPr id="25" name="Oval 24"/>
            <p:cNvSpPr/>
            <p:nvPr/>
          </p:nvSpPr>
          <p:spPr>
            <a:xfrm>
              <a:off x="7047073" y="3813987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30" name="Object 29"/>
            <p:cNvGraphicFramePr>
              <a:graphicFrameLocks noChangeAspect="1"/>
            </p:cNvGraphicFramePr>
            <p:nvPr/>
          </p:nvGraphicFramePr>
          <p:xfrm>
            <a:off x="6979884" y="3248167"/>
            <a:ext cx="1857811" cy="447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" name="Equation" r:id="rId3" imgW="838080" imgH="203040" progId="Equation.3">
                    <p:embed/>
                  </p:oleObj>
                </mc:Choice>
                <mc:Fallback>
                  <p:oleObj name="Equation" r:id="rId3" imgW="838080" imgH="2030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79884" y="3248167"/>
                          <a:ext cx="1857811" cy="447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30"/>
          <p:cNvGrpSpPr/>
          <p:nvPr/>
        </p:nvGrpSpPr>
        <p:grpSpPr>
          <a:xfrm>
            <a:off x="5105400" y="3152634"/>
            <a:ext cx="1644219" cy="519316"/>
            <a:chOff x="5105400" y="3152634"/>
            <a:chExt cx="1644219" cy="519316"/>
          </a:xfrm>
        </p:grpSpPr>
        <p:sp>
          <p:nvSpPr>
            <p:cNvPr id="24" name="Oval 23"/>
            <p:cNvSpPr/>
            <p:nvPr/>
          </p:nvSpPr>
          <p:spPr>
            <a:xfrm>
              <a:off x="5105400" y="359575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5197828" y="3152634"/>
            <a:ext cx="1551791" cy="408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" name="Equation" r:id="rId5" imgW="774360" imgH="203040" progId="Equation.3">
                    <p:embed/>
                  </p:oleObj>
                </mc:Choice>
                <mc:Fallback>
                  <p:oleObj name="Equation" r:id="rId5" imgW="774360" imgH="203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7828" y="3152634"/>
                          <a:ext cx="1551791" cy="4081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2936697" y="1400466"/>
          <a:ext cx="311328" cy="36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697" y="1400466"/>
                        <a:ext cx="311328" cy="3679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4371975" y="1990952"/>
          <a:ext cx="381000" cy="353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" name="Equation" r:id="rId9" imgW="177480" imgH="164880" progId="Equation.3">
                  <p:embed/>
                </p:oleObj>
              </mc:Choice>
              <mc:Fallback>
                <p:oleObj name="Equation" r:id="rId9" imgW="177480" imgH="1648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1990952"/>
                        <a:ext cx="381000" cy="3537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629400" y="4908550"/>
          <a:ext cx="2857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908550"/>
                        <a:ext cx="285750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/>
          <p:cNvSpPr/>
          <p:nvPr/>
        </p:nvSpPr>
        <p:spPr>
          <a:xfrm>
            <a:off x="4511650" y="4179747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4625772" y="3966143"/>
          <a:ext cx="189672" cy="20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" name="Equation" r:id="rId13" imgW="126720" imgH="139680" progId="Equation.3">
                  <p:embed/>
                </p:oleObj>
              </mc:Choice>
              <mc:Fallback>
                <p:oleObj name="Equation" r:id="rId13" imgW="126720" imgH="1396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772" y="3966143"/>
                        <a:ext cx="189672" cy="2086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86554" y="5081930"/>
            <a:ext cx="121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optical axis</a:t>
            </a:r>
            <a:endParaRPr lang="en-GB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865376" y="4013911"/>
            <a:ext cx="1638605" cy="9802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2644774" y="3977430"/>
          <a:ext cx="330438" cy="44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15" imgW="152280" imgH="203040" progId="Equation.3">
                  <p:embed/>
                </p:oleObj>
              </mc:Choice>
              <mc:Fallback>
                <p:oleObj name="Equation" r:id="rId15" imgW="152280" imgH="203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4" y="3977430"/>
                        <a:ext cx="330438" cy="4405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018995" y="4496714"/>
            <a:ext cx="77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focal</a:t>
            </a:r>
          </a:p>
          <a:p>
            <a:pPr algn="ctr"/>
            <a:r>
              <a:rPr lang="en-GB" dirty="0" smtClean="0"/>
              <a:t>length</a:t>
            </a:r>
            <a:endParaRPr lang="en-GB" dirty="0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2535238" y="3136900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" name="Equation" r:id="rId17" imgW="164880" imgH="177480" progId="Equation.3">
                  <p:embed/>
                </p:oleObj>
              </mc:Choice>
              <mc:Fallback>
                <p:oleObj name="Equation" r:id="rId17" imgW="164880" imgH="1774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3136900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667866" y="2609393"/>
            <a:ext cx="87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camera</a:t>
            </a:r>
          </a:p>
          <a:p>
            <a:pPr algn="ctr"/>
            <a:r>
              <a:rPr lang="en-GB" dirty="0" smtClean="0"/>
              <a:t>frame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4769517" y="2616712"/>
            <a:ext cx="133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plane</a:t>
            </a:r>
            <a:endParaRPr lang="en-GB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Perspective Projection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85197"/>
          </a:xfrm>
        </p:spPr>
        <p:txBody>
          <a:bodyPr/>
          <a:lstStyle/>
          <a:p>
            <a:r>
              <a:rPr lang="en-GB" dirty="0" smtClean="0"/>
              <a:t>3D point: 		        (on surface of object)</a:t>
            </a:r>
          </a:p>
          <a:p>
            <a:r>
              <a:rPr lang="en-GB" dirty="0" smtClean="0"/>
              <a:t>Projects to 2D point: 		         (in image)</a:t>
            </a:r>
          </a:p>
          <a:p>
            <a:r>
              <a:rPr lang="en-GB" dirty="0" smtClean="0"/>
              <a:t>Then using similar triangles: 	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693988" y="1693426"/>
          <a:ext cx="19240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Equation" r:id="rId5" imgW="838080" imgH="203040" progId="Equation.3">
                  <p:embed/>
                </p:oleObj>
              </mc:Choice>
              <mc:Fallback>
                <p:oleObj name="Equation" r:id="rId5" imgW="8380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1693426"/>
                        <a:ext cx="1924050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4602163" y="2267461"/>
          <a:ext cx="18129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Equation" r:id="rId7" imgW="774360" imgH="203040" progId="Equation.3">
                  <p:embed/>
                </p:oleObj>
              </mc:Choice>
              <mc:Fallback>
                <p:oleObj name="Equation" r:id="rId7" imgW="77436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3" y="2267461"/>
                        <a:ext cx="1812925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3848099" y="4965504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48099" y="3746304"/>
            <a:ext cx="38862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5899" y="4203504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48099" y="5270304"/>
            <a:ext cx="1447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34299" y="3746304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48099" y="5498904"/>
            <a:ext cx="38862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6318250" y="5121079"/>
          <a:ext cx="38576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" name="Equation" r:id="rId9" imgW="152280" imgH="164880" progId="Equation.3">
                  <p:embed/>
                </p:oleObj>
              </mc:Choice>
              <mc:Fallback>
                <p:oleObj name="Equation" r:id="rId9" imgW="152280" imgH="1648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0" y="5121079"/>
                        <a:ext cx="385762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4381499" y="4965504"/>
          <a:ext cx="3873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" name="Equation" r:id="rId11" imgW="152280" imgH="203040" progId="Equation.3">
                  <p:embed/>
                </p:oleObj>
              </mc:Choice>
              <mc:Fallback>
                <p:oleObj name="Equation" r:id="rId11" imgW="15228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499" y="4965504"/>
                        <a:ext cx="38735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5403850" y="4513067"/>
          <a:ext cx="32226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" name="Equation" r:id="rId13" imgW="126720" imgH="139680" progId="Equation.3">
                  <p:embed/>
                </p:oleObj>
              </mc:Choice>
              <mc:Fallback>
                <p:oleObj name="Equation" r:id="rId13" imgW="126720" imgH="1396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4513067"/>
                        <a:ext cx="322262" cy="354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9"/>
          <p:cNvGraphicFramePr>
            <a:graphicFrameLocks noChangeAspect="1"/>
          </p:cNvGraphicFramePr>
          <p:nvPr/>
        </p:nvGraphicFramePr>
        <p:xfrm>
          <a:off x="7854950" y="4132067"/>
          <a:ext cx="4508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" name="Equation" r:id="rId15" imgW="177480" imgH="164880" progId="Equation.3">
                  <p:embed/>
                </p:oleObj>
              </mc:Choice>
              <mc:Fallback>
                <p:oleObj name="Equation" r:id="rId15" imgW="177480" imgH="1648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950" y="4132067"/>
                        <a:ext cx="45085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1219200" y="3746304"/>
          <a:ext cx="135413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" name="Equation" r:id="rId17" imgW="533160" imgH="393480" progId="Equation.3">
                  <p:embed/>
                </p:oleObj>
              </mc:Choice>
              <mc:Fallback>
                <p:oleObj name="Equation" r:id="rId17" imgW="533160" imgH="3934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746304"/>
                        <a:ext cx="1354137" cy="995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" name="Object 11"/>
          <p:cNvGraphicFramePr>
            <a:graphicFrameLocks noChangeAspect="1"/>
          </p:cNvGraphicFramePr>
          <p:nvPr/>
        </p:nvGraphicFramePr>
        <p:xfrm>
          <a:off x="1203325" y="4889500"/>
          <a:ext cx="13239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" name="Equation" r:id="rId19" imgW="520560" imgH="393480" progId="Equation.3">
                  <p:embed/>
                </p:oleObj>
              </mc:Choice>
              <mc:Fallback>
                <p:oleObj name="Equation" r:id="rId19" imgW="520560" imgH="3934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4889500"/>
                        <a:ext cx="1323975" cy="99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3-D Rigid Motion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219200" y="2088112"/>
            <a:ext cx="2895600" cy="12192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loud 16"/>
          <p:cNvSpPr/>
          <p:nvPr/>
        </p:nvSpPr>
        <p:spPr>
          <a:xfrm rot="2670135">
            <a:off x="4724400" y="1935712"/>
            <a:ext cx="2895600" cy="12192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590800" y="32311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659865" y="288851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>
            <a:off x="4267200" y="50292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00600" y="502920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786952" y="5638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>
            <a:stCxn id="33" idx="6"/>
          </p:cNvCxnSpPr>
          <p:nvPr/>
        </p:nvCxnSpPr>
        <p:spPr>
          <a:xfrm flipH="1" flipV="1">
            <a:off x="2797791" y="3411940"/>
            <a:ext cx="2065361" cy="2264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590724"/>
              </p:ext>
            </p:extLst>
          </p:nvPr>
        </p:nvGraphicFramePr>
        <p:xfrm>
          <a:off x="2216150" y="3500438"/>
          <a:ext cx="444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Equation" r:id="rId3" imgW="152400" imgH="152400" progId="Equation.3">
                  <p:embed/>
                </p:oleObj>
              </mc:Choice>
              <mc:Fallback>
                <p:oleObj name="Equation" r:id="rId3" imgW="152400" imgH="15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3500438"/>
                        <a:ext cx="4445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851993" y="3065463"/>
            <a:ext cx="844864" cy="2584496"/>
            <a:chOff x="4851993" y="3065463"/>
            <a:chExt cx="844864" cy="2584496"/>
          </a:xfrm>
        </p:grpSpPr>
        <p:cxnSp>
          <p:nvCxnSpPr>
            <p:cNvPr id="37" name="Straight Arrow Connector 36"/>
            <p:cNvCxnSpPr>
              <a:stCxn id="33" idx="7"/>
            </p:cNvCxnSpPr>
            <p:nvPr/>
          </p:nvCxnSpPr>
          <p:spPr>
            <a:xfrm flipV="1">
              <a:off x="4851993" y="3084286"/>
              <a:ext cx="844864" cy="25656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4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3438213"/>
                </p:ext>
              </p:extLst>
            </p:nvPr>
          </p:nvGraphicFramePr>
          <p:xfrm>
            <a:off x="5102225" y="3065463"/>
            <a:ext cx="515938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" name="Equation" r:id="rId5" imgW="177800" imgH="165100" progId="Equation.3">
                    <p:embed/>
                  </p:oleObj>
                </mc:Choice>
                <mc:Fallback>
                  <p:oleObj name="Equation" r:id="rId5" imgW="177800" imgH="1651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225" y="3065463"/>
                          <a:ext cx="515938" cy="44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05663"/>
              </p:ext>
            </p:extLst>
          </p:nvPr>
        </p:nvGraphicFramePr>
        <p:xfrm>
          <a:off x="5939292" y="4546374"/>
          <a:ext cx="21478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Equation" r:id="rId7" imgW="736600" imgH="165100" progId="Equation.3">
                  <p:embed/>
                </p:oleObj>
              </mc:Choice>
              <mc:Fallback>
                <p:oleObj name="Equation" r:id="rId7" imgW="736600" imgH="165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292" y="4546374"/>
                        <a:ext cx="2147887" cy="47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819400" y="2111473"/>
            <a:ext cx="3352800" cy="586239"/>
            <a:chOff x="2819400" y="2111473"/>
            <a:chExt cx="3352800" cy="58623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819400" y="2545312"/>
              <a:ext cx="3352800" cy="1524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5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5921095"/>
                </p:ext>
              </p:extLst>
            </p:nvPr>
          </p:nvGraphicFramePr>
          <p:xfrm>
            <a:off x="4353210" y="2111473"/>
            <a:ext cx="407988" cy="454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5" name="Equation" r:id="rId9" imgW="139680" imgH="164880" progId="Equation.3">
                    <p:embed/>
                  </p:oleObj>
                </mc:Choice>
                <mc:Fallback>
                  <p:oleObj name="Equation" r:id="rId9" imgW="139680" imgH="16488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210" y="2111473"/>
                          <a:ext cx="407988" cy="454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541907" y="4636116"/>
            <a:ext cx="3495359" cy="986683"/>
            <a:chOff x="541907" y="4636116"/>
            <a:chExt cx="3495359" cy="986683"/>
          </a:xfrm>
        </p:grpSpPr>
        <p:graphicFrame>
          <p:nvGraphicFramePr>
            <p:cNvPr id="615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2792626"/>
                </p:ext>
              </p:extLst>
            </p:nvPr>
          </p:nvGraphicFramePr>
          <p:xfrm>
            <a:off x="541907" y="4636116"/>
            <a:ext cx="444500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6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907" y="4636116"/>
                          <a:ext cx="444500" cy="4460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TextBox 49"/>
            <p:cNvSpPr txBox="1"/>
            <p:nvPr/>
          </p:nvSpPr>
          <p:spPr>
            <a:xfrm>
              <a:off x="928044" y="4667534"/>
              <a:ext cx="2794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:  3x3 rotation matrix</a:t>
              </a:r>
              <a:endParaRPr lang="en-GB" sz="2400" dirty="0"/>
            </a:p>
          </p:txBody>
        </p:sp>
        <p:graphicFrame>
          <p:nvGraphicFramePr>
            <p:cNvPr id="5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1304635"/>
                </p:ext>
              </p:extLst>
            </p:nvPr>
          </p:nvGraphicFramePr>
          <p:xfrm>
            <a:off x="547688" y="5129213"/>
            <a:ext cx="407987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" name="Equation" r:id="rId13" imgW="139680" imgH="164880" progId="Equation.3">
                    <p:embed/>
                  </p:oleObj>
                </mc:Choice>
                <mc:Fallback>
                  <p:oleObj name="Equation" r:id="rId13" imgW="139680" imgH="16488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688" y="5129213"/>
                          <a:ext cx="407987" cy="446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Box 51"/>
            <p:cNvSpPr txBox="1"/>
            <p:nvPr/>
          </p:nvSpPr>
          <p:spPr>
            <a:xfrm>
              <a:off x="916668" y="5161134"/>
              <a:ext cx="3120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:  3x1 translation vector</a:t>
              </a:r>
              <a:endParaRPr lang="en-GB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69911" y="1494814"/>
            <a:ext cx="1452823" cy="1603228"/>
            <a:chOff x="2069911" y="1494814"/>
            <a:chExt cx="1452823" cy="1603228"/>
          </a:xfrm>
        </p:grpSpPr>
        <p:graphicFrame>
          <p:nvGraphicFramePr>
            <p:cNvPr id="614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6318669"/>
                </p:ext>
              </p:extLst>
            </p:nvPr>
          </p:nvGraphicFramePr>
          <p:xfrm>
            <a:off x="3078234" y="1494814"/>
            <a:ext cx="444500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8" name="Equation" r:id="rId15" imgW="152280" imgH="164880" progId="Equation.3">
                    <p:embed/>
                  </p:oleObj>
                </mc:Choice>
                <mc:Fallback>
                  <p:oleObj name="Equation" r:id="rId15" imgW="152280" imgH="16488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8234" y="1494814"/>
                          <a:ext cx="444500" cy="4460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Freeform 54"/>
            <p:cNvSpPr/>
            <p:nvPr/>
          </p:nvSpPr>
          <p:spPr>
            <a:xfrm>
              <a:off x="2069911" y="1774209"/>
              <a:ext cx="946244" cy="1323833"/>
            </a:xfrm>
            <a:custGeom>
              <a:avLst/>
              <a:gdLst>
                <a:gd name="connsiteX0" fmla="*/ 86435 w 946244"/>
                <a:gd name="connsiteY0" fmla="*/ 1323833 h 1323833"/>
                <a:gd name="connsiteX1" fmla="*/ 4549 w 946244"/>
                <a:gd name="connsiteY1" fmla="*/ 1037230 h 1323833"/>
                <a:gd name="connsiteX2" fmla="*/ 59140 w 946244"/>
                <a:gd name="connsiteY2" fmla="*/ 682388 h 1323833"/>
                <a:gd name="connsiteX3" fmla="*/ 195617 w 946244"/>
                <a:gd name="connsiteY3" fmla="*/ 327546 h 1323833"/>
                <a:gd name="connsiteX4" fmla="*/ 482220 w 946244"/>
                <a:gd name="connsiteY4" fmla="*/ 95534 h 1323833"/>
                <a:gd name="connsiteX5" fmla="*/ 741528 w 946244"/>
                <a:gd name="connsiteY5" fmla="*/ 13648 h 1323833"/>
                <a:gd name="connsiteX6" fmla="*/ 946244 w 946244"/>
                <a:gd name="connsiteY6" fmla="*/ 13648 h 13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244" h="1323833">
                  <a:moveTo>
                    <a:pt x="86435" y="1323833"/>
                  </a:moveTo>
                  <a:cubicBezTo>
                    <a:pt x="47766" y="1233985"/>
                    <a:pt x="9098" y="1144138"/>
                    <a:pt x="4549" y="1037230"/>
                  </a:cubicBezTo>
                  <a:cubicBezTo>
                    <a:pt x="0" y="930323"/>
                    <a:pt x="27295" y="800669"/>
                    <a:pt x="59140" y="682388"/>
                  </a:cubicBezTo>
                  <a:cubicBezTo>
                    <a:pt x="90985" y="564107"/>
                    <a:pt x="125104" y="425355"/>
                    <a:pt x="195617" y="327546"/>
                  </a:cubicBezTo>
                  <a:cubicBezTo>
                    <a:pt x="266130" y="229737"/>
                    <a:pt x="391235" y="147850"/>
                    <a:pt x="482220" y="95534"/>
                  </a:cubicBezTo>
                  <a:cubicBezTo>
                    <a:pt x="573205" y="43218"/>
                    <a:pt x="664191" y="27296"/>
                    <a:pt x="741528" y="13648"/>
                  </a:cubicBezTo>
                  <a:cubicBezTo>
                    <a:pt x="818865" y="0"/>
                    <a:pt x="882554" y="6824"/>
                    <a:pt x="946244" y="13648"/>
                  </a:cubicBezTo>
                </a:path>
              </a:pathLst>
            </a:custGeom>
            <a:ln w="28575"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156" name="Picture 12" descr="https://encrypted-tbn0.gstatic.com/images?q=tbn:ANd9GcSOxxbBiqwppHWt8ZgqPpN-Fuu88uITRsfr2ecZf4id6G2GgeMr3A"/>
          <p:cNvPicPr>
            <a:picLocks noChangeAspect="1" noChangeArrowheads="1"/>
          </p:cNvPicPr>
          <p:nvPr/>
        </p:nvPicPr>
        <p:blipFill>
          <a:blip r:embed="rId16" cstate="print"/>
          <a:srcRect b="9799"/>
          <a:stretch>
            <a:fillRect/>
          </a:stretch>
        </p:blipFill>
        <p:spPr bwMode="auto">
          <a:xfrm>
            <a:off x="7034049" y="338351"/>
            <a:ext cx="1591338" cy="1258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5363569" y="2524832"/>
            <a:ext cx="2361063" cy="4094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/>
          <p:cNvSpPr/>
          <p:nvPr/>
        </p:nvSpPr>
        <p:spPr>
          <a:xfrm>
            <a:off x="4503760" y="2579423"/>
            <a:ext cx="259308" cy="118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/>
          <p:cNvSpPr/>
          <p:nvPr/>
        </p:nvSpPr>
        <p:spPr>
          <a:xfrm>
            <a:off x="1665026" y="2511184"/>
            <a:ext cx="2538484" cy="3684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Rotation Matrices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51578" y="1424004"/>
          <a:ext cx="2359910" cy="636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Equation" r:id="rId3" imgW="799920" imgH="215640" progId="Equation.3">
                  <p:embed/>
                </p:oleObj>
              </mc:Choice>
              <mc:Fallback>
                <p:oleObj name="Equation" r:id="rId3" imgW="7999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78" y="1424004"/>
                        <a:ext cx="2359910" cy="636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34762" y="1514896"/>
            <a:ext cx="442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:   Rotations about </a:t>
            </a:r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2400" dirty="0" smtClean="0"/>
              <a:t>, </a:t>
            </a:r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 smtClean="0"/>
              <a:t> and </a:t>
            </a:r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GB" sz="2400" dirty="0" smtClean="0"/>
              <a:t> axes</a:t>
            </a:r>
            <a:endParaRPr lang="en-GB" sz="2400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683667" y="2443918"/>
          <a:ext cx="7224713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Equation" r:id="rId5" imgW="3454200" imgH="711000" progId="Equation.3">
                  <p:embed/>
                </p:oleObj>
              </mc:Choice>
              <mc:Fallback>
                <p:oleObj name="Equation" r:id="rId5" imgW="345420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67" y="2443918"/>
                        <a:ext cx="7224713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16926" y="4246724"/>
            <a:ext cx="2781867" cy="1701341"/>
            <a:chOff x="1216926" y="4246724"/>
            <a:chExt cx="2781867" cy="1701341"/>
          </a:xfrm>
        </p:grpSpPr>
        <p:grpSp>
          <p:nvGrpSpPr>
            <p:cNvPr id="27" name="Group 26"/>
            <p:cNvGrpSpPr/>
            <p:nvPr/>
          </p:nvGrpSpPr>
          <p:grpSpPr>
            <a:xfrm>
              <a:off x="1296537" y="4258095"/>
              <a:ext cx="2702256" cy="1542197"/>
              <a:chOff x="1787857" y="4708477"/>
              <a:chExt cx="2702256" cy="1542197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2133878" y="4708477"/>
                <a:ext cx="0" cy="154219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787857" y="5985852"/>
                <a:ext cx="2702256" cy="0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2133878" y="5580830"/>
                <a:ext cx="1598285" cy="4206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9260000" flipV="1">
                <a:off x="1823549" y="5147239"/>
                <a:ext cx="1598285" cy="4206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 16"/>
              <p:cNvSpPr/>
              <p:nvPr/>
            </p:nvSpPr>
            <p:spPr>
              <a:xfrm>
                <a:off x="2512852" y="5518519"/>
                <a:ext cx="315812" cy="311555"/>
              </a:xfrm>
              <a:custGeom>
                <a:avLst/>
                <a:gdLst>
                  <a:gd name="connsiteX0" fmla="*/ 0 w 261582"/>
                  <a:gd name="connsiteY0" fmla="*/ 0 h 272955"/>
                  <a:gd name="connsiteX1" fmla="*/ 218364 w 261582"/>
                  <a:gd name="connsiteY1" fmla="*/ 81887 h 272955"/>
                  <a:gd name="connsiteX2" fmla="*/ 259308 w 261582"/>
                  <a:gd name="connsiteY2" fmla="*/ 272955 h 27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582" h="272955">
                    <a:moveTo>
                      <a:pt x="0" y="0"/>
                    </a:moveTo>
                    <a:cubicBezTo>
                      <a:pt x="87573" y="18197"/>
                      <a:pt x="175146" y="36395"/>
                      <a:pt x="218364" y="81887"/>
                    </a:cubicBezTo>
                    <a:cubicBezTo>
                      <a:pt x="261582" y="127379"/>
                      <a:pt x="260445" y="200167"/>
                      <a:pt x="259308" y="272955"/>
                    </a:cubicBezTo>
                  </a:path>
                </a:pathLst>
              </a:cu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7172" name="Object 4"/>
              <p:cNvGraphicFramePr>
                <a:graphicFrameLocks noChangeAspect="1"/>
              </p:cNvGraphicFramePr>
              <p:nvPr/>
            </p:nvGraphicFramePr>
            <p:xfrm>
              <a:off x="2789190" y="5076967"/>
              <a:ext cx="523676" cy="5997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0" name="Equation" r:id="rId7" imgW="177480" imgH="215640" progId="Equation.3">
                      <p:embed/>
                    </p:oleObj>
                  </mc:Choice>
                  <mc:Fallback>
                    <p:oleObj name="Equation" r:id="rId7" imgW="177480" imgH="215640" progId="Equation.3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9190" y="5076967"/>
                            <a:ext cx="523676" cy="5997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" name="TextBox 50"/>
            <p:cNvSpPr txBox="1"/>
            <p:nvPr/>
          </p:nvSpPr>
          <p:spPr>
            <a:xfrm>
              <a:off x="3316406" y="548640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GB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16926" y="424672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i="1" dirty="0" smtClean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en-GB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08480" y="4189863"/>
            <a:ext cx="3234518" cy="2006221"/>
            <a:chOff x="4708480" y="4189863"/>
            <a:chExt cx="3234518" cy="2006221"/>
          </a:xfrm>
        </p:grpSpPr>
        <p:sp>
          <p:nvSpPr>
            <p:cNvPr id="61" name="Rounded Rectangle 60"/>
            <p:cNvSpPr/>
            <p:nvPr/>
          </p:nvSpPr>
          <p:spPr>
            <a:xfrm>
              <a:off x="4708480" y="4189863"/>
              <a:ext cx="3234518" cy="200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882551" y="4286305"/>
              <a:ext cx="2758392" cy="1742352"/>
              <a:chOff x="4885899" y="4287664"/>
              <a:chExt cx="2811438" cy="1763863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885899" y="4299042"/>
                <a:ext cx="2112151" cy="40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 smtClean="0"/>
                  <a:t>NB  :  for small      </a:t>
                </a:r>
                <a:endParaRPr lang="en-GB" sz="2000" b="1" dirty="0"/>
              </a:p>
            </p:txBody>
          </p:sp>
          <p:graphicFrame>
            <p:nvGraphicFramePr>
              <p:cNvPr id="55" name="Object 4"/>
              <p:cNvGraphicFramePr>
                <a:graphicFrameLocks noChangeAspect="1"/>
              </p:cNvGraphicFramePr>
              <p:nvPr/>
            </p:nvGraphicFramePr>
            <p:xfrm>
              <a:off x="6562190" y="4287664"/>
              <a:ext cx="355493" cy="407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1" name="Equation" r:id="rId9" imgW="177480" imgH="215640" progId="Equation.3">
                      <p:embed/>
                    </p:oleObj>
                  </mc:Choice>
                  <mc:Fallback>
                    <p:oleObj name="Equation" r:id="rId9" imgW="177480" imgH="215640" progId="Equation.3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2190" y="4287664"/>
                            <a:ext cx="355493" cy="4071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74" name="Object 6"/>
              <p:cNvGraphicFramePr>
                <a:graphicFrameLocks noChangeAspect="1"/>
              </p:cNvGraphicFramePr>
              <p:nvPr/>
            </p:nvGraphicFramePr>
            <p:xfrm>
              <a:off x="5398851" y="4752383"/>
              <a:ext cx="2298486" cy="1299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12" name="Equation" r:id="rId10" imgW="1257120" imgH="711000" progId="Equation.3">
                      <p:embed/>
                    </p:oleObj>
                  </mc:Choice>
                  <mc:Fallback>
                    <p:oleObj name="Equation" r:id="rId10" imgW="1257120" imgH="711000" progId="Equation.3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98851" y="4752383"/>
                            <a:ext cx="2298486" cy="1299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0" name="Group 59"/>
          <p:cNvGrpSpPr/>
          <p:nvPr/>
        </p:nvGrpSpPr>
        <p:grpSpPr>
          <a:xfrm>
            <a:off x="3468806" y="2195013"/>
            <a:ext cx="2428613" cy="356490"/>
            <a:chOff x="3468806" y="2195013"/>
            <a:chExt cx="2428613" cy="356490"/>
          </a:xfrm>
        </p:grpSpPr>
        <p:sp>
          <p:nvSpPr>
            <p:cNvPr id="43" name="Freeform 42"/>
            <p:cNvSpPr/>
            <p:nvPr/>
          </p:nvSpPr>
          <p:spPr>
            <a:xfrm rot="550873">
              <a:off x="4507695" y="2195013"/>
              <a:ext cx="1389724" cy="91705"/>
            </a:xfrm>
            <a:custGeom>
              <a:avLst/>
              <a:gdLst>
                <a:gd name="connsiteX0" fmla="*/ 0 w 709684"/>
                <a:gd name="connsiteY0" fmla="*/ 177422 h 177422"/>
                <a:gd name="connsiteX1" fmla="*/ 300251 w 709684"/>
                <a:gd name="connsiteY1" fmla="*/ 27296 h 177422"/>
                <a:gd name="connsiteX2" fmla="*/ 709684 w 709684"/>
                <a:gd name="connsiteY2" fmla="*/ 13648 h 177422"/>
                <a:gd name="connsiteX3" fmla="*/ 709684 w 709684"/>
                <a:gd name="connsiteY3" fmla="*/ 13648 h 17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4" h="177422">
                  <a:moveTo>
                    <a:pt x="0" y="177422"/>
                  </a:moveTo>
                  <a:cubicBezTo>
                    <a:pt x="90985" y="116007"/>
                    <a:pt x="181970" y="54592"/>
                    <a:pt x="300251" y="27296"/>
                  </a:cubicBezTo>
                  <a:cubicBezTo>
                    <a:pt x="418532" y="0"/>
                    <a:pt x="709684" y="13648"/>
                    <a:pt x="709684" y="13648"/>
                  </a:cubicBezTo>
                  <a:lnTo>
                    <a:pt x="709684" y="13648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468806" y="2308742"/>
              <a:ext cx="1106031" cy="242761"/>
              <a:chOff x="3509750" y="2649942"/>
              <a:chExt cx="1106031" cy="242761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3509750" y="2649942"/>
                <a:ext cx="709684" cy="177422"/>
              </a:xfrm>
              <a:custGeom>
                <a:avLst/>
                <a:gdLst>
                  <a:gd name="connsiteX0" fmla="*/ 0 w 709684"/>
                  <a:gd name="connsiteY0" fmla="*/ 177422 h 177422"/>
                  <a:gd name="connsiteX1" fmla="*/ 300251 w 709684"/>
                  <a:gd name="connsiteY1" fmla="*/ 27296 h 177422"/>
                  <a:gd name="connsiteX2" fmla="*/ 709684 w 709684"/>
                  <a:gd name="connsiteY2" fmla="*/ 13648 h 177422"/>
                  <a:gd name="connsiteX3" fmla="*/ 709684 w 709684"/>
                  <a:gd name="connsiteY3" fmla="*/ 13648 h 17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77422">
                    <a:moveTo>
                      <a:pt x="0" y="177422"/>
                    </a:moveTo>
                    <a:cubicBezTo>
                      <a:pt x="90985" y="116007"/>
                      <a:pt x="181970" y="54592"/>
                      <a:pt x="300251" y="27296"/>
                    </a:cubicBezTo>
                    <a:cubicBezTo>
                      <a:pt x="418532" y="0"/>
                      <a:pt x="709684" y="13648"/>
                      <a:pt x="709684" y="13648"/>
                    </a:cubicBezTo>
                    <a:lnTo>
                      <a:pt x="709684" y="13648"/>
                    </a:lnTo>
                  </a:path>
                </a:pathLst>
              </a:cu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Freeform 48"/>
              <p:cNvSpPr/>
              <p:nvPr/>
            </p:nvSpPr>
            <p:spPr>
              <a:xfrm rot="2872317">
                <a:off x="4483350" y="2760272"/>
                <a:ext cx="219143" cy="45719"/>
              </a:xfrm>
              <a:custGeom>
                <a:avLst/>
                <a:gdLst>
                  <a:gd name="connsiteX0" fmla="*/ 0 w 709684"/>
                  <a:gd name="connsiteY0" fmla="*/ 177422 h 177422"/>
                  <a:gd name="connsiteX1" fmla="*/ 300251 w 709684"/>
                  <a:gd name="connsiteY1" fmla="*/ 27296 h 177422"/>
                  <a:gd name="connsiteX2" fmla="*/ 709684 w 709684"/>
                  <a:gd name="connsiteY2" fmla="*/ 13648 h 177422"/>
                  <a:gd name="connsiteX3" fmla="*/ 709684 w 709684"/>
                  <a:gd name="connsiteY3" fmla="*/ 13648 h 17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9684" h="177422">
                    <a:moveTo>
                      <a:pt x="0" y="177422"/>
                    </a:moveTo>
                    <a:cubicBezTo>
                      <a:pt x="90985" y="116007"/>
                      <a:pt x="181970" y="54592"/>
                      <a:pt x="300251" y="27296"/>
                    </a:cubicBezTo>
                    <a:cubicBezTo>
                      <a:pt x="418532" y="0"/>
                      <a:pt x="709684" y="13648"/>
                      <a:pt x="709684" y="13648"/>
                    </a:cubicBezTo>
                    <a:lnTo>
                      <a:pt x="709684" y="13648"/>
                    </a:lnTo>
                  </a:path>
                </a:pathLst>
              </a:custGeom>
              <a:ln>
                <a:solidFill>
                  <a:srgbClr val="FF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9" name="Oval 58"/>
            <p:cNvSpPr/>
            <p:nvPr/>
          </p:nvSpPr>
          <p:spPr>
            <a:xfrm>
              <a:off x="4312692" y="2238233"/>
              <a:ext cx="81887" cy="955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176" name="Picture 8" descr="https://encrypted-tbn0.gstatic.com/images?q=tbn:ANd9GcSOxxbBiqwppHWt8ZgqPpN-Fuu88uITRsfr2ecZf4id6G2GgeMr3A"/>
          <p:cNvPicPr>
            <a:picLocks noChangeAspect="1" noChangeArrowheads="1"/>
          </p:cNvPicPr>
          <p:nvPr/>
        </p:nvPicPr>
        <p:blipFill>
          <a:blip r:embed="rId12" cstate="print"/>
          <a:srcRect b="6376"/>
          <a:stretch>
            <a:fillRect/>
          </a:stretch>
        </p:blipFill>
        <p:spPr bwMode="auto">
          <a:xfrm>
            <a:off x="7438030" y="160222"/>
            <a:ext cx="1351127" cy="11090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482686" y="1774219"/>
            <a:ext cx="2088107" cy="21017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3-D Motion Field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987665" y="2347423"/>
            <a:ext cx="545911" cy="1282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547224" y="2197298"/>
            <a:ext cx="286603" cy="144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6633230" y="2361071"/>
          <a:ext cx="326475" cy="327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Equation" r:id="rId3" imgW="152280" imgH="164880" progId="Equation.3">
                  <p:embed/>
                </p:oleObj>
              </mc:Choice>
              <mc:Fallback>
                <p:oleObj name="Equation" r:id="rId3" imgW="152280" imgH="164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230" y="2361071"/>
                        <a:ext cx="326475" cy="3276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7900478" y="2068947"/>
          <a:ext cx="425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1" name="Equation" r:id="rId5" imgW="177480" imgH="164880" progId="Equation.3">
                  <p:embed/>
                </p:oleObj>
              </mc:Choice>
              <mc:Fallback>
                <p:oleObj name="Equation" r:id="rId5" imgW="177480" imgH="1648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478" y="2068947"/>
                        <a:ext cx="425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6987665" y="2238241"/>
            <a:ext cx="832514" cy="109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7277799" y="1982915"/>
          <a:ext cx="3254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2" name="Equation" r:id="rId7" imgW="152280" imgH="177480" progId="Equation.3">
                  <p:embed/>
                </p:oleObj>
              </mc:Choice>
              <mc:Fallback>
                <p:oleObj name="Equation" r:id="rId7" imgW="152280" imgH="177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799" y="1982915"/>
                        <a:ext cx="3254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552141" y="1647866"/>
          <a:ext cx="5376424" cy="535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3" name="Equation" r:id="rId9" imgW="2133360" imgH="228600" progId="Equation.3">
                  <p:embed/>
                </p:oleObj>
              </mc:Choice>
              <mc:Fallback>
                <p:oleObj name="Equation" r:id="rId9" imgW="213336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41" y="1647866"/>
                        <a:ext cx="5376424" cy="535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0377" y="2456592"/>
            <a:ext cx="233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For small angles: </a:t>
            </a:r>
            <a:endParaRPr lang="en-GB" sz="2400" dirty="0"/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2866243" y="2479669"/>
          <a:ext cx="3056885" cy="144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4" name="Equation" r:id="rId11" imgW="1511280" imgH="711000" progId="Equation.3">
                  <p:embed/>
                </p:oleObj>
              </mc:Choice>
              <mc:Fallback>
                <p:oleObj name="Equation" r:id="rId11" imgW="1511280" imgH="711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6243" y="2479669"/>
                        <a:ext cx="3056885" cy="144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146550" y="4348163"/>
            <a:ext cx="4764284" cy="1066800"/>
            <a:chOff x="4146550" y="4348163"/>
            <a:chExt cx="4764284" cy="1066800"/>
          </a:xfrm>
        </p:grpSpPr>
        <p:graphicFrame>
          <p:nvGraphicFramePr>
            <p:cNvPr id="2561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1896234"/>
                </p:ext>
              </p:extLst>
            </p:nvPr>
          </p:nvGraphicFramePr>
          <p:xfrm>
            <a:off x="4146550" y="4348163"/>
            <a:ext cx="2239963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5" name="Equation" r:id="rId13" imgW="888840" imgH="215640" progId="Equation.3">
                    <p:embed/>
                  </p:oleObj>
                </mc:Choice>
                <mc:Fallback>
                  <p:oleObj name="Equation" r:id="rId13" imgW="888840" imgH="21564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6550" y="4348163"/>
                          <a:ext cx="2239963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6359851" y="4380932"/>
              <a:ext cx="2190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Angular velocity</a:t>
              </a:r>
              <a:endParaRPr lang="en-GB" sz="2400" dirty="0"/>
            </a:p>
          </p:txBody>
        </p:sp>
        <p:graphicFrame>
          <p:nvGraphicFramePr>
            <p:cNvPr id="256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433856"/>
                </p:ext>
              </p:extLst>
            </p:nvPr>
          </p:nvGraphicFramePr>
          <p:xfrm>
            <a:off x="4164013" y="4910138"/>
            <a:ext cx="2208212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6" name="Equation" r:id="rId15" imgW="876240" imgH="215640" progId="Equation.3">
                    <p:embed/>
                  </p:oleObj>
                </mc:Choice>
                <mc:Fallback>
                  <p:oleObj name="Equation" r:id="rId15" imgW="876240" imgH="21564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4013" y="4910138"/>
                          <a:ext cx="2208212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6362123" y="4929124"/>
              <a:ext cx="2548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Rectilinear velocity</a:t>
              </a:r>
              <a:endParaRPr lang="en-GB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2649" y="3741776"/>
            <a:ext cx="3373005" cy="2350622"/>
            <a:chOff x="452649" y="3741776"/>
            <a:chExt cx="3373005" cy="2350622"/>
          </a:xfrm>
        </p:grpSpPr>
        <p:graphicFrame>
          <p:nvGraphicFramePr>
            <p:cNvPr id="256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1154685"/>
                </p:ext>
              </p:extLst>
            </p:nvPr>
          </p:nvGraphicFramePr>
          <p:xfrm>
            <a:off x="591893" y="4272200"/>
            <a:ext cx="3200400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7" name="Equation" r:id="rId17" imgW="1269720" imgH="215640" progId="Equation.3">
                    <p:embed/>
                  </p:oleObj>
                </mc:Choice>
                <mc:Fallback>
                  <p:oleObj name="Equation" r:id="rId17" imgW="126972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893" y="4272200"/>
                          <a:ext cx="3200400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6501449"/>
                </p:ext>
              </p:extLst>
            </p:nvPr>
          </p:nvGraphicFramePr>
          <p:xfrm>
            <a:off x="591916" y="4901797"/>
            <a:ext cx="323373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8" name="Equation" r:id="rId19" imgW="1282680" imgH="215640" progId="Equation.3">
                    <p:embed/>
                  </p:oleObj>
                </mc:Choice>
                <mc:Fallback>
                  <p:oleObj name="Equation" r:id="rId19" imgW="1282680" imgH="21564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916" y="4901797"/>
                          <a:ext cx="3233738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4924917"/>
                </p:ext>
              </p:extLst>
            </p:nvPr>
          </p:nvGraphicFramePr>
          <p:xfrm>
            <a:off x="593481" y="5587573"/>
            <a:ext cx="3232150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9" name="Equation" r:id="rId21" imgW="1282680" imgH="215640" progId="Equation.3">
                    <p:embed/>
                  </p:oleObj>
                </mc:Choice>
                <mc:Fallback>
                  <p:oleObj name="Equation" r:id="rId21" imgW="1282680" imgH="21564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481" y="5587573"/>
                          <a:ext cx="3232150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>
              <a:off x="452649" y="3741776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Hence: </a:t>
              </a:r>
              <a:endParaRPr lang="en-GB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32263" y="4449171"/>
            <a:ext cx="8134065" cy="14876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2-D Motion Field Equations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00285" y="1787852"/>
          <a:ext cx="1551791" cy="40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0" name="Equation" r:id="rId3" imgW="774360" imgH="203040" progId="Equation.3">
                  <p:embed/>
                </p:oleObj>
              </mc:Choice>
              <mc:Fallback>
                <p:oleObj name="Equation" r:id="rId3" imgW="7743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285" y="1787852"/>
                        <a:ext cx="1551791" cy="408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3203" y="1746908"/>
            <a:ext cx="221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For image point </a:t>
            </a:r>
            <a:endParaRPr lang="en-GB" sz="2400" dirty="0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628059" y="2483888"/>
          <a:ext cx="5229455" cy="95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Equation" r:id="rId5" imgW="2158920" imgH="393480" progId="Equation.3">
                  <p:embed/>
                </p:oleObj>
              </mc:Choice>
              <mc:Fallback>
                <p:oleObj name="Equation" r:id="rId5" imgW="215892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59" y="2483888"/>
                        <a:ext cx="5229455" cy="9553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28096" y="2715901"/>
            <a:ext cx="186653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Quotient rule</a:t>
            </a:r>
            <a:endParaRPr lang="en-GB" sz="2400" dirty="0"/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6686145" y="1637731"/>
          <a:ext cx="1153297" cy="7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7" imgW="583920" imgH="393480" progId="Equation.3">
                  <p:embed/>
                </p:oleObj>
              </mc:Choice>
              <mc:Fallback>
                <p:oleObj name="Equation" r:id="rId7" imgW="58392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145" y="1637731"/>
                        <a:ext cx="1153297" cy="7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71012" y="3700810"/>
            <a:ext cx="466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Substituting for                        gives  </a:t>
            </a:r>
            <a:endParaRPr lang="en-GB" sz="2400" dirty="0"/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2713605" y="3686694"/>
          <a:ext cx="1476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3" name="Equation" r:id="rId9" imgW="609480" imgH="215640" progId="Equation.3">
                  <p:embed/>
                </p:oleObj>
              </mc:Choice>
              <mc:Fallback>
                <p:oleObj name="Equation" r:id="rId9" imgW="6094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605" y="3686694"/>
                        <a:ext cx="1476375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797446" y="4541221"/>
          <a:ext cx="76279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4" name="Equation" r:id="rId11" imgW="3149280" imgH="241200" progId="Equation.3">
                  <p:embed/>
                </p:oleObj>
              </mc:Choice>
              <mc:Fallback>
                <p:oleObj name="Equation" r:id="rId11" imgW="314928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446" y="4541221"/>
                        <a:ext cx="762793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771525" y="5197498"/>
          <a:ext cx="765810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5" name="Equation" r:id="rId13" imgW="3162240" imgH="253800" progId="Equation.3">
                  <p:embed/>
                </p:oleObj>
              </mc:Choice>
              <mc:Fallback>
                <p:oleObj name="Equation" r:id="rId13" imgW="3162240" imgH="253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5197498"/>
                        <a:ext cx="7658100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Components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36729" y="1951636"/>
            <a:ext cx="8134065" cy="14876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701912" y="2043686"/>
          <a:ext cx="762793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Equation" r:id="rId3" imgW="3149280" imgH="241200" progId="Equation.3">
                  <p:embed/>
                </p:oleObj>
              </mc:Choice>
              <mc:Fallback>
                <p:oleObj name="Equation" r:id="rId3" imgW="31492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12" y="2043686"/>
                        <a:ext cx="762793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75991" y="2699963"/>
          <a:ext cx="765810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name="Equation" r:id="rId5" imgW="3162240" imgH="253800" progId="Equation.3">
                  <p:embed/>
                </p:oleObj>
              </mc:Choice>
              <mc:Fallback>
                <p:oleObj name="Equation" r:id="rId5" imgW="316224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91" y="2699963"/>
                        <a:ext cx="7658100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241947" y="1555850"/>
            <a:ext cx="6587637" cy="3143594"/>
            <a:chOff x="1241947" y="1555850"/>
            <a:chExt cx="6587637" cy="3143594"/>
          </a:xfrm>
        </p:grpSpPr>
        <p:sp>
          <p:nvSpPr>
            <p:cNvPr id="8" name="Oval 7"/>
            <p:cNvSpPr/>
            <p:nvPr/>
          </p:nvSpPr>
          <p:spPr>
            <a:xfrm>
              <a:off x="1337480" y="1555850"/>
              <a:ext cx="2524835" cy="21426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41947" y="4176224"/>
              <a:ext cx="6587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</a:rPr>
                <a:t>Translational – dependent on scene depth </a:t>
              </a:r>
              <a:r>
                <a:rPr lang="en-GB" sz="28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en-GB" sz="2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797791" y="3671253"/>
              <a:ext cx="409433" cy="5322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392072" y="1596793"/>
            <a:ext cx="7342495" cy="4071638"/>
            <a:chOff x="1392072" y="1596793"/>
            <a:chExt cx="7342495" cy="4071638"/>
          </a:xfrm>
        </p:grpSpPr>
        <p:sp>
          <p:nvSpPr>
            <p:cNvPr id="10" name="Oval 9"/>
            <p:cNvSpPr/>
            <p:nvPr/>
          </p:nvSpPr>
          <p:spPr>
            <a:xfrm>
              <a:off x="3930555" y="1596793"/>
              <a:ext cx="4804012" cy="21563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92072" y="5145211"/>
              <a:ext cx="6385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solidFill>
                    <a:schemeClr val="tx2"/>
                  </a:solidFill>
                </a:rPr>
                <a:t>Rotational – independent of scene depth </a:t>
              </a:r>
              <a:r>
                <a:rPr lang="en-GB" sz="2800" i="1" dirty="0" smtClean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en-GB" sz="28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4790364" y="3739492"/>
              <a:ext cx="1241946" cy="14057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dal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231900"/>
            <a:ext cx="4445000" cy="4394200"/>
          </a:xfrm>
          <a:prstGeom prst="rect">
            <a:avLst/>
          </a:prstGeom>
        </p:spPr>
      </p:pic>
      <p:pic>
        <p:nvPicPr>
          <p:cNvPr id="7" name="Picture 6" descr="dal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38613" y="1239156"/>
            <a:ext cx="4445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pic>
        <p:nvPicPr>
          <p:cNvPr id="2" name="dogs2.mp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329" y="2032000"/>
            <a:ext cx="5410200" cy="3048000"/>
          </a:xfrm>
          <a:prstGeom prst="rect">
            <a:avLst/>
          </a:prstGeom>
        </p:spPr>
      </p:pic>
      <p:pic>
        <p:nvPicPr>
          <p:cNvPr id="3" name="Picture 2" descr="dogs-frame-fli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98" y="2015213"/>
            <a:ext cx="5408386" cy="30640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movingdo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572" y="1112838"/>
            <a:ext cx="7638143" cy="4292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JumpKick2_l2om6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843" y="848931"/>
            <a:ext cx="6881968" cy="51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2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33849" y="2938809"/>
            <a:ext cx="1433015" cy="1583140"/>
          </a:xfrm>
          <a:prstGeom prst="rect">
            <a:avLst/>
          </a:prstGeom>
          <a:solidFill>
            <a:schemeClr val="bg1"/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Sequences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198" name="Picture 6" descr="https://encrypted-tbn3.gstatic.com/images?q=tbn:ANd9GcTI0F-pWT5BvlbGJo1UxvN4vqunh6KJHgHLBUSDQRTYPKWzBW8cp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712" y="359889"/>
            <a:ext cx="1209201" cy="1161678"/>
          </a:xfrm>
          <a:prstGeom prst="rect">
            <a:avLst/>
          </a:prstGeom>
          <a:noFill/>
        </p:spPr>
      </p:pic>
      <p:pic>
        <p:nvPicPr>
          <p:cNvPr id="8200" name="Picture 8" descr="http://upload.wikimedia.org/wikipedia/commons/thumb/6/6e/Fred_Ott%27s_Sneeze.jpg/200px-Fred_Ott%27s_Sneez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7885" y="2074983"/>
            <a:ext cx="1905000" cy="260032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776483" y="3345968"/>
            <a:ext cx="1433015" cy="1583140"/>
          </a:xfrm>
          <a:prstGeom prst="rect">
            <a:avLst/>
          </a:prstGeom>
          <a:solidFill>
            <a:schemeClr val="bg1"/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169390" y="2040332"/>
            <a:ext cx="1433015" cy="1583140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66782" y="2893325"/>
            <a:ext cx="1078173" cy="764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78173" y="4490105"/>
            <a:ext cx="0" cy="600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78173" y="5090606"/>
            <a:ext cx="545910" cy="3411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34770" y="4517401"/>
            <a:ext cx="818866" cy="641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6036" y="432633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GB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573" y="528394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GB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9129" y="400333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smtClean="0">
                <a:latin typeface="Times New Roman" pitchFamily="18" charset="0"/>
                <a:cs typeface="Times New Roman" pitchFamily="18" charset="0"/>
              </a:rPr>
              <a:t>time</a:t>
            </a:r>
            <a:endParaRPr lang="en-GB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8161" y="4913190"/>
            <a:ext cx="2495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Frame rate : </a:t>
            </a:r>
          </a:p>
          <a:p>
            <a:r>
              <a:rPr lang="en-GB" sz="2400" dirty="0" smtClean="0"/>
              <a:t>frames per second</a:t>
            </a:r>
          </a:p>
          <a:p>
            <a:r>
              <a:rPr lang="en-GB" sz="2400" dirty="0" smtClean="0"/>
              <a:t>e.g. 25 fps</a:t>
            </a:r>
            <a:endParaRPr lang="en-GB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50626" y="2251880"/>
            <a:ext cx="1047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frames</a:t>
            </a:r>
            <a:endParaRPr lang="en-GB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528549" y="2879678"/>
            <a:ext cx="27296" cy="5049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56096" y="2715904"/>
            <a:ext cx="614149" cy="150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2709839" y="5224440"/>
          <a:ext cx="453030" cy="45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name="Equation" r:id="rId7" imgW="203040" imgH="203040" progId="Equation.3">
                  <p:embed/>
                </p:oleObj>
              </mc:Choice>
              <mc:Fallback>
                <p:oleObj name="Equation" r:id="rId7" imgW="203040" imgH="2030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9" y="5224440"/>
                        <a:ext cx="453030" cy="4530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V="1">
            <a:off x="2483893" y="5104263"/>
            <a:ext cx="395785" cy="27295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7108471" y="4967529"/>
          <a:ext cx="670753" cy="397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8" name="Equation" r:id="rId9" imgW="342720" imgH="203040" progId="Equation.3">
                  <p:embed/>
                </p:oleObj>
              </mc:Choice>
              <mc:Fallback>
                <p:oleObj name="Equation" r:id="rId9" imgW="342720" imgH="2030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471" y="4967529"/>
                        <a:ext cx="670753" cy="397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41189" y="1514902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Thomas Edison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290179" y="1407994"/>
            <a:ext cx="13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Kinetograph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187354" y="3684887"/>
            <a:ext cx="1433015" cy="1583140"/>
          </a:xfrm>
          <a:prstGeom prst="rect">
            <a:avLst/>
          </a:prstGeom>
          <a:solidFill>
            <a:schemeClr val="bg1"/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/>
        </p:nvGraphicFramePr>
        <p:xfrm>
          <a:off x="2822107" y="2008232"/>
          <a:ext cx="1216897" cy="530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Equation" r:id="rId11" imgW="545760" imgH="203040" progId="Equation.3">
                  <p:embed/>
                </p:oleObj>
              </mc:Choice>
              <mc:Fallback>
                <p:oleObj name="Equation" r:id="rId11" imgW="545760" imgH="203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107" y="2008232"/>
                        <a:ext cx="1216897" cy="5302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4093210" y="4574625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GB" sz="2400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fred_ott_sneeze_512k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20857" y="344713"/>
            <a:ext cx="1451429" cy="1088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nam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094" y="2173110"/>
            <a:ext cx="3798715" cy="2611616"/>
          </a:xfrm>
          <a:prstGeom prst="rect">
            <a:avLst/>
          </a:prstGeom>
        </p:spPr>
      </p:pic>
      <p:pic>
        <p:nvPicPr>
          <p:cNvPr id="6" name="leafmv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0551" y="2142603"/>
            <a:ext cx="3523534" cy="26426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46705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2-D Tracking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0" y="2168164"/>
            <a:ext cx="3859029" cy="26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6705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3</a:t>
            </a:r>
            <a:r>
              <a:rPr lang="en-GB" dirty="0" smtClean="0"/>
              <a:t>-D Tracking – Model Based</a:t>
            </a:r>
            <a:endParaRPr lang="en-GB" dirty="0"/>
          </a:p>
        </p:txBody>
      </p:sp>
      <p:pic>
        <p:nvPicPr>
          <p:cNvPr id="5" name="klein_pftracker_print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905000"/>
            <a:ext cx="812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COMS30121 Motion 1 -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6705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3</a:t>
            </a:r>
            <a:r>
              <a:rPr lang="en-GB" dirty="0" smtClean="0"/>
              <a:t>-D Tracking and Mapping</a:t>
            </a:r>
            <a:endParaRPr lang="en-GB" dirty="0"/>
          </a:p>
        </p:txBody>
      </p:sp>
      <p:pic>
        <p:nvPicPr>
          <p:cNvPr id="5" name="atrium1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905000"/>
            <a:ext cx="812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15497</TotalTime>
  <Words>255</Words>
  <Application>Microsoft Macintosh PowerPoint</Application>
  <PresentationFormat>On-screen Show (4:3)</PresentationFormat>
  <Paragraphs>87</Paragraphs>
  <Slides>17</Slides>
  <Notes>0</Notes>
  <HiddenSlides>0</HiddenSlides>
  <MMClips>11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Times New Roman</vt:lpstr>
      <vt:lpstr>Arial</vt:lpstr>
      <vt:lpstr>Office Theme</vt:lpstr>
      <vt:lpstr>Equation</vt:lpstr>
      <vt:lpstr>COMS30121 Image Processing and Computer Vision </vt:lpstr>
      <vt:lpstr>PowerPoint Presentation</vt:lpstr>
      <vt:lpstr>PowerPoint Presentation</vt:lpstr>
      <vt:lpstr>PowerPoint Presentation</vt:lpstr>
      <vt:lpstr>PowerPoint Presentation</vt:lpstr>
      <vt:lpstr>Video Sequences</vt:lpstr>
      <vt:lpstr>PowerPoint Presentation</vt:lpstr>
      <vt:lpstr>PowerPoint Presentation</vt:lpstr>
      <vt:lpstr>PowerPoint Presentation</vt:lpstr>
      <vt:lpstr>We are going to look at …..</vt:lpstr>
      <vt:lpstr>Perspective Pin Hole Camera Model</vt:lpstr>
      <vt:lpstr>Perspective Projection Equations</vt:lpstr>
      <vt:lpstr>3-D Rigid Motion</vt:lpstr>
      <vt:lpstr>Rotation Matrices</vt:lpstr>
      <vt:lpstr>3-D Motion Field</vt:lpstr>
      <vt:lpstr>2-D Motion Field Equations</vt:lpstr>
      <vt:lpstr>Two Components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: powerful visual cue</dc:title>
  <dc:creator>AD Calway</dc:creator>
  <cp:lastModifiedBy>Microsoft Office User</cp:lastModifiedBy>
  <cp:revision>68</cp:revision>
  <cp:lastPrinted>2017-11-03T14:56:34Z</cp:lastPrinted>
  <dcterms:created xsi:type="dcterms:W3CDTF">2006-08-16T00:00:00Z</dcterms:created>
  <dcterms:modified xsi:type="dcterms:W3CDTF">2017-11-06T15:41:02Z</dcterms:modified>
</cp:coreProperties>
</file>